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7" r:id="rId2"/>
  </p:sldMasterIdLst>
  <p:notesMasterIdLst>
    <p:notesMasterId r:id="rId46"/>
  </p:notesMasterIdLst>
  <p:sldIdLst>
    <p:sldId id="257" r:id="rId3"/>
    <p:sldId id="258" r:id="rId4"/>
    <p:sldId id="312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387" r:id="rId13"/>
    <p:sldId id="415" r:id="rId14"/>
    <p:sldId id="416" r:id="rId15"/>
    <p:sldId id="417" r:id="rId16"/>
    <p:sldId id="414" r:id="rId17"/>
    <p:sldId id="419" r:id="rId18"/>
    <p:sldId id="485" r:id="rId19"/>
    <p:sldId id="486" r:id="rId20"/>
    <p:sldId id="551" r:id="rId21"/>
    <p:sldId id="554" r:id="rId22"/>
    <p:sldId id="556" r:id="rId23"/>
    <p:sldId id="557" r:id="rId24"/>
    <p:sldId id="558" r:id="rId25"/>
    <p:sldId id="559" r:id="rId26"/>
    <p:sldId id="444" r:id="rId27"/>
    <p:sldId id="447" r:id="rId28"/>
    <p:sldId id="418" r:id="rId29"/>
    <p:sldId id="281" r:id="rId30"/>
    <p:sldId id="280" r:id="rId31"/>
    <p:sldId id="366" r:id="rId32"/>
    <p:sldId id="288" r:id="rId33"/>
    <p:sldId id="474" r:id="rId34"/>
    <p:sldId id="372" r:id="rId35"/>
    <p:sldId id="475" r:id="rId36"/>
    <p:sldId id="476" r:id="rId37"/>
    <p:sldId id="477" r:id="rId38"/>
    <p:sldId id="478" r:id="rId39"/>
    <p:sldId id="479" r:id="rId40"/>
    <p:sldId id="480" r:id="rId41"/>
    <p:sldId id="401" r:id="rId42"/>
    <p:sldId id="289" r:id="rId43"/>
    <p:sldId id="302" r:id="rId44"/>
    <p:sldId id="303" r:id="rId45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724">
          <p15:clr>
            <a:srgbClr val="A4A3A4"/>
          </p15:clr>
        </p15:guide>
        <p15:guide id="2" pos="380">
          <p15:clr>
            <a:srgbClr val="9AA0A6"/>
          </p15:clr>
        </p15:guide>
        <p15:guide id="3" orient="horz" pos="2041">
          <p15:clr>
            <a:srgbClr val="9AA0A6"/>
          </p15:clr>
        </p15:guide>
        <p15:guide id="4" orient="horz" pos="2169">
          <p15:clr>
            <a:srgbClr val="9AA0A6"/>
          </p15:clr>
        </p15:guide>
        <p15:guide id="5" pos="33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9E00E-254B-42B5-9FED-D0DB1D54CBD8}">
  <a:tblStyle styleId="{9F59E00E-254B-42B5-9FED-D0DB1D54CB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5"/>
    <p:restoredTop sz="97146"/>
  </p:normalViewPr>
  <p:slideViewPr>
    <p:cSldViewPr snapToGrid="0">
      <p:cViewPr varScale="1">
        <p:scale>
          <a:sx n="208" d="100"/>
          <a:sy n="208" d="100"/>
        </p:scale>
        <p:origin x="352" y="184"/>
      </p:cViewPr>
      <p:guideLst>
        <p:guide pos="1724"/>
        <p:guide pos="380"/>
        <p:guide orient="horz" pos="2041"/>
        <p:guide orient="horz" pos="2169"/>
        <p:guide pos="33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73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306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42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598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806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14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160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154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922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70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601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72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baa635cc9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22baa635cc9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7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3" name="Google Shape;21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53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5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0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86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70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1" r:id="rId11"/>
    <p:sldLayoutId id="2147483702" r:id="rId12"/>
    <p:sldLayoutId id="214748370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lag-llama-open-source-foundation-model-for-time-series-forecasting-9afdfaf2bd7c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linkedin.com/in/igor-stureiko" TargetMode="Externa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jp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477350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</a:t>
            </a:r>
            <a:r>
              <a:rPr lang="ru-RU" dirty="0"/>
              <a:t>для финансового анализа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/>
              <a:t>Применение нейронных сетей в анализе финансовых рынков.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Технический анализ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64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Технический анализ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81C5A-3106-2745-823B-629D620F7AE8}"/>
              </a:ext>
            </a:extLst>
          </p:cNvPr>
          <p:cNvSpPr txBox="1"/>
          <p:nvPr/>
        </p:nvSpPr>
        <p:spPr>
          <a:xfrm>
            <a:off x="500550" y="1301026"/>
            <a:ext cx="8520600" cy="203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Технический анализ — это метод оценки и прогнозирования движения цен финансовых инструментов, таких как акции, облигации, валюты и товары, основанный на анализе исторических данных о ценах и объемах торгов.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Основная идея технического анализа заключается в том, что все фундаментальные факторы, которые могут повлиять на стоимость актива, уже отражены в его цене. Поэтому, изучая исторические ценовые данные и объемы торгов, можно выявить определенные паттерны и тенденции, которые помогут предсказать будущие изменения цен.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8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Технический анализ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81C5A-3106-2745-823B-629D620F7AE8}"/>
              </a:ext>
            </a:extLst>
          </p:cNvPr>
          <p:cNvSpPr txBox="1"/>
          <p:nvPr/>
        </p:nvSpPr>
        <p:spPr>
          <a:xfrm>
            <a:off x="500550" y="951222"/>
            <a:ext cx="8520600" cy="400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Графический анализ</a:t>
            </a:r>
            <a:r>
              <a:rPr lang="en-US" b="1" dirty="0"/>
              <a:t>, </a:t>
            </a:r>
            <a:r>
              <a:rPr lang="ru-RU" b="1" dirty="0"/>
              <a:t>Тренды и паттерны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Использование различных типов графиков (линейные, </a:t>
            </a:r>
            <a:r>
              <a:rPr lang="ru-RU" sz="1100" dirty="0" err="1"/>
              <a:t>баровые</a:t>
            </a:r>
            <a:r>
              <a:rPr lang="ru-RU" sz="1100" dirty="0"/>
              <a:t>, японские свечи) для визуального отображения исторических данных о ценах и объемах торгов.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Определение ключевых уровней поддержки и сопротивления, которые могут указывать на точки разворота тренда.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Выявление трендов (восходящий, нисходящий, боковой), которые показывают общую направленность движения цены.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Анализ ценовых паттернов (голова и плечи, двойные вершины и дно, флаги, треугольники), которые могут предсказывать разворот или продолжение тренда.</a:t>
            </a: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ru-RU" b="1" dirty="0"/>
              <a:t>Технические</a:t>
            </a:r>
            <a:r>
              <a:rPr lang="en-US" b="1" dirty="0"/>
              <a:t> </a:t>
            </a:r>
            <a:r>
              <a:rPr lang="ru-RU" b="1" dirty="0"/>
              <a:t> индикаторы: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Расчет и использование различных технических индикаторов (скользящие средние, индикатор относительной силы (</a:t>
            </a:r>
            <a:r>
              <a:rPr lang="en-US" sz="1100" dirty="0"/>
              <a:t>RSI), MACD, </a:t>
            </a:r>
            <a:r>
              <a:rPr lang="ru-RU" sz="1100" dirty="0" err="1"/>
              <a:t>стохастик</a:t>
            </a:r>
            <a:r>
              <a:rPr lang="ru-RU" sz="1100" dirty="0"/>
              <a:t>) для оценки текущего состояния рынка и прогнозирования будущих движений цен.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Индикаторы могут быть трендовыми (показывающими направление тренда) и осцилляторами (указывающими на </a:t>
            </a:r>
            <a:r>
              <a:rPr lang="ru-RU" sz="1100" dirty="0" err="1"/>
              <a:t>перекупленность</a:t>
            </a:r>
            <a:r>
              <a:rPr lang="ru-RU" sz="1100" dirty="0"/>
              <a:t> или </a:t>
            </a:r>
            <a:r>
              <a:rPr lang="ru-RU" sz="1100" dirty="0" err="1"/>
              <a:t>перепроданность</a:t>
            </a:r>
            <a:r>
              <a:rPr lang="ru-RU" sz="1100" dirty="0"/>
              <a:t> актива).</a:t>
            </a: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ru-RU" b="1" dirty="0"/>
              <a:t>Объемы торгов: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Анализ объема торгов для подтверждения силы тренда или паттерна.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100" dirty="0"/>
              <a:t>Высокий объем нарастает в направлении тренда, подтверждая его силу, а низкий объем может сигнализировать о слабости тренда или его возможном развороте.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6927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Технический анализ</a:t>
            </a:r>
            <a:r>
              <a:rPr lang="en-US" dirty="0"/>
              <a:t> – </a:t>
            </a:r>
            <a:r>
              <a:rPr lang="ru-RU" dirty="0"/>
              <a:t>принципы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81C5A-3106-2745-823B-629D620F7AE8}"/>
              </a:ext>
            </a:extLst>
          </p:cNvPr>
          <p:cNvSpPr txBox="1"/>
          <p:nvPr/>
        </p:nvSpPr>
        <p:spPr>
          <a:xfrm>
            <a:off x="500550" y="1350424"/>
            <a:ext cx="852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Цены учитывают всё:</a:t>
            </a: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Все известные и неизвестные факторы уже отражены в текущей цене актива. Поэтому анализировать нужно только цену и объем торгов.</a:t>
            </a:r>
          </a:p>
          <a:p>
            <a:pPr marL="742950" lvl="1" indent="-285750" algn="l">
              <a:buFont typeface="+mj-lt"/>
              <a:buAutoNum type="arabicPeriod"/>
            </a:pP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Цены движутся в трендах:</a:t>
            </a: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Цены имеют тенденцию двигаться в определенном направлении (тренде) на протяжении определенного времени. Выявление трендов является ключевым элементом технического анализа.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История повторяется:</a:t>
            </a:r>
            <a:endParaRPr lang="ru-RU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Паттерны и модели ценового поведения имеют тенденцию повторяться из-за психологических аспектов поведения трейдеров. Изучение этих паттернов позволяет прогнозировать будущие движения цен.</a:t>
            </a:r>
          </a:p>
        </p:txBody>
      </p:sp>
    </p:spTree>
    <p:extLst>
      <p:ext uri="{BB962C8B-B14F-4D97-AF65-F5344CB8AC3E}">
        <p14:creationId xmlns:p14="http://schemas.microsoft.com/office/powerpoint/2010/main" val="156875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Индикаторы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88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Индикаторы технического анализа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3A926-1997-DB46-B2C1-9800956DA368}"/>
              </a:ext>
            </a:extLst>
          </p:cNvPr>
          <p:cNvSpPr txBox="1"/>
          <p:nvPr/>
        </p:nvSpPr>
        <p:spPr>
          <a:xfrm>
            <a:off x="500550" y="1196699"/>
            <a:ext cx="8520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Простая скользящая средняя (</a:t>
            </a:r>
            <a:r>
              <a:rPr lang="en-US" dirty="0"/>
              <a:t>SMA)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Экспоненциальная скользящая средняя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EMA)</a:t>
            </a:r>
            <a:endParaRPr lang="ru-RU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Полосы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Беллинджера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состоят из скользящей средней (обычно 20-дневной скользящей средней) и двух линий стандартного отклонения выше и ниже скользящей средней.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Индикатор относительной силы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Relative Strength Index, RSI)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- индикатор импульса, который сравнивает величину недавних достижений с недавними потерями, чтобы определить условия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перекупленности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и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перепроданности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US" dirty="0">
              <a:latin typeface="-webkit-standard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MACD (Moving Average Convergence Divergence)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- это индикатор следования за трендом, который измеряет разницу между краткосрочной скользящей средней и долгосрочной скользящей средней.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Стохастический осциллятор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Stochastic Oscillator)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- это индикатор импульса, который сравнивает цену закрытия актива с его ценовым диапазоном за определенный период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2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200C2-EEDC-A348-A3AC-B435BA0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Индикаторы технического анализа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3A926-1997-DB46-B2C1-9800956DA368}"/>
              </a:ext>
            </a:extLst>
          </p:cNvPr>
          <p:cNvSpPr txBox="1"/>
          <p:nvPr/>
        </p:nvSpPr>
        <p:spPr>
          <a:xfrm>
            <a:off x="500550" y="1196699"/>
            <a:ext cx="85206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Average True Range (ATR) - </a:t>
            </a:r>
            <a:r>
              <a:rPr lang="ru-RU" dirty="0"/>
              <a:t>распространенный технический индикатор, используемый для измерения волатильности на рынке, измеряется как скользящее среднее значение </a:t>
            </a:r>
            <a:r>
              <a:rPr lang="en-US" dirty="0"/>
              <a:t>True Ranges.</a:t>
            </a:r>
            <a:r>
              <a:rPr lang="ru-RU" dirty="0"/>
              <a:t> </a:t>
            </a:r>
            <a:r>
              <a:rPr lang="en-US" dirty="0"/>
              <a:t>ATR </a:t>
            </a:r>
            <a:r>
              <a:rPr lang="ru-RU" dirty="0"/>
              <a:t>в первую очередь используется для определения времени выхода или входа в сделку, а не направления торговли акциями.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Индекс средней направленности (</a:t>
            </a:r>
            <a:r>
              <a:rPr lang="en-US" dirty="0"/>
              <a:t>ADX</a:t>
            </a:r>
            <a:r>
              <a:rPr lang="ru-RU" dirty="0"/>
              <a:t>) - для оценки силы тренда в ценах на акции</a:t>
            </a:r>
            <a:r>
              <a:rPr lang="en-US" dirty="0"/>
              <a:t>, </a:t>
            </a:r>
            <a:r>
              <a:rPr lang="ru-RU" dirty="0"/>
              <a:t>помогает определить направление тренда. Как правило, </a:t>
            </a:r>
            <a:r>
              <a:rPr lang="en-US" dirty="0"/>
              <a:t>ADX 25 </a:t>
            </a:r>
            <a:r>
              <a:rPr lang="ru-RU" dirty="0"/>
              <a:t>или выше указывает на сильный тренд, а </a:t>
            </a:r>
            <a:r>
              <a:rPr lang="en-US" dirty="0"/>
              <a:t>ADX </a:t>
            </a:r>
            <a:r>
              <a:rPr lang="ru-RU" dirty="0"/>
              <a:t>менее 20 - на слабый.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Скорость изменения (</a:t>
            </a:r>
            <a:r>
              <a:rPr lang="en-US" dirty="0"/>
              <a:t>Rate of Change) – </a:t>
            </a:r>
            <a:r>
              <a:rPr lang="ru-RU" dirty="0"/>
              <a:t>индикатор импульса, который описывает динамику цены по отношению к цене, зафиксированной периодом ранее.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3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Нейронная сеть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28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C6C2-C268-944F-9A23-5EFBE09D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для построения сетей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C0C2-1F9F-3F4D-8E2D-B796402E6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34" y="3398625"/>
            <a:ext cx="1752600" cy="417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38752-3593-084D-A9AD-035ED38AA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14550"/>
            <a:ext cx="3307498" cy="1653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69AA8-68FB-2143-B183-92180FD61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7" t="33863" r="20634" b="37918"/>
          <a:stretch/>
        </p:blipFill>
        <p:spPr>
          <a:xfrm>
            <a:off x="6461969" y="3382863"/>
            <a:ext cx="1295401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8CA2-9DE5-914C-8FA4-154C9F048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8" y="1664110"/>
            <a:ext cx="3121273" cy="19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Полносвязные</a:t>
            </a:r>
            <a:r>
              <a:rPr lang="ru-RU" dirty="0"/>
              <a:t>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08073-A6D6-B14C-8FA4-3852931D1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150"/>
            <a:ext cx="7986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сети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A42E1-6C85-814C-A89E-8D136146076B}"/>
              </a:ext>
            </a:extLst>
          </p:cNvPr>
          <p:cNvGrpSpPr/>
          <p:nvPr/>
        </p:nvGrpSpPr>
        <p:grpSpPr>
          <a:xfrm>
            <a:off x="1295400" y="819150"/>
            <a:ext cx="6824702" cy="4072161"/>
            <a:chOff x="1295400" y="819150"/>
            <a:chExt cx="6824702" cy="4072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81C3D2-523A-6D40-AB6E-5085DCAA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819150"/>
              <a:ext cx="6824702" cy="40721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70924A-D8CA-D54B-B9F9-4E1D9CF8801B}"/>
                </a:ext>
              </a:extLst>
            </p:cNvPr>
            <p:cNvSpPr/>
            <p:nvPr/>
          </p:nvSpPr>
          <p:spPr>
            <a:xfrm>
              <a:off x="4760850" y="1352550"/>
              <a:ext cx="80175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8592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0D9EE-F975-8146-87C1-0130BB8E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84574"/>
            <a:ext cx="3746500" cy="13083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F2A5DB-E603-534E-96F3-8FF9AB29FE31}"/>
              </a:ext>
            </a:extLst>
          </p:cNvPr>
          <p:cNvGrpSpPr/>
          <p:nvPr/>
        </p:nvGrpSpPr>
        <p:grpSpPr>
          <a:xfrm>
            <a:off x="1524000" y="904775"/>
            <a:ext cx="6172200" cy="2355077"/>
            <a:chOff x="1219200" y="1962150"/>
            <a:chExt cx="6172200" cy="2355077"/>
          </a:xfrm>
        </p:grpSpPr>
        <p:pic>
          <p:nvPicPr>
            <p:cNvPr id="13" name="Google Shape;759;p86" descr="Screenshot 2021-07-13 at 19.29.50.png">
              <a:extLst>
                <a:ext uri="{FF2B5EF4-FFF2-40B4-BE49-F238E27FC236}">
                  <a16:creationId xmlns:a16="http://schemas.microsoft.com/office/drawing/2014/main" id="{93C539F3-AF4D-5A40-94ED-2E607DDD9A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>
              <a:off x="1219200" y="1962150"/>
              <a:ext cx="6172200" cy="23550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A02B90-FC13-5E46-9F7D-6D509C7CCA8C}"/>
                </a:ext>
              </a:extLst>
            </p:cNvPr>
            <p:cNvCxnSpPr/>
            <p:nvPr/>
          </p:nvCxnSpPr>
          <p:spPr>
            <a:xfrm flipV="1">
              <a:off x="16002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B49ADE-CE00-EF47-BC46-002D627C9351}"/>
                </a:ext>
              </a:extLst>
            </p:cNvPr>
            <p:cNvCxnSpPr/>
            <p:nvPr/>
          </p:nvCxnSpPr>
          <p:spPr>
            <a:xfrm flipV="1">
              <a:off x="25908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3725B5-0088-0444-802D-88EF22AD7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0200" y="3257550"/>
              <a:ext cx="4526280" cy="1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0AC875-D78D-A341-8CE5-EF796F4B1FC7}"/>
                </a:ext>
              </a:extLst>
            </p:cNvPr>
            <p:cNvCxnSpPr/>
            <p:nvPr/>
          </p:nvCxnSpPr>
          <p:spPr>
            <a:xfrm flipV="1">
              <a:off x="6126480" y="254127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322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447E5-134A-5B4E-A4F4-C63A7715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13" y="1276350"/>
            <a:ext cx="723857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CB738-64EF-D34B-9C72-A88FFBDA8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1550"/>
            <a:ext cx="7159356" cy="39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A8D41E-AA78-D74B-B1EE-C09ECF26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TimeGPT</a:t>
            </a:r>
            <a:r>
              <a:rPr lang="en-US" dirty="0"/>
              <a:t> (2023)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F6017-498E-9147-8906-51682902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271" y="471568"/>
            <a:ext cx="5407879" cy="2206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2F8D8-3792-434C-A016-17FA2D4E9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8" y="2677868"/>
            <a:ext cx="6718453" cy="2206299"/>
          </a:xfrm>
          <a:prstGeom prst="rect">
            <a:avLst/>
          </a:prstGeom>
        </p:spPr>
      </p:pic>
      <p:sp>
        <p:nvSpPr>
          <p:cNvPr id="9" name="Bent Arrow 8">
            <a:extLst>
              <a:ext uri="{FF2B5EF4-FFF2-40B4-BE49-F238E27FC236}">
                <a16:creationId xmlns:a16="http://schemas.microsoft.com/office/drawing/2014/main" id="{1FFC3DDF-A894-5F42-9F88-A9EA6E7B38DB}"/>
              </a:ext>
            </a:extLst>
          </p:cNvPr>
          <p:cNvSpPr/>
          <p:nvPr/>
        </p:nvSpPr>
        <p:spPr>
          <a:xfrm rot="16200000" flipH="1">
            <a:off x="2243847" y="1730502"/>
            <a:ext cx="813816" cy="868680"/>
          </a:xfrm>
          <a:prstGeom prst="ben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6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7DC9-2AC4-A342-BE24-03F91DE6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Llama (2024)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64C25-D5A2-F441-9E98-2F93610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1" y="878673"/>
            <a:ext cx="3599234" cy="3679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7BF6A0-EABA-534E-9794-81FDC4AE999C}"/>
              </a:ext>
            </a:extLst>
          </p:cNvPr>
          <p:cNvSpPr txBox="1"/>
          <p:nvPr/>
        </p:nvSpPr>
        <p:spPr>
          <a:xfrm>
            <a:off x="500550" y="4557890"/>
            <a:ext cx="7951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https://towardsdatascience.com/lag-llama-open-source-foundation-model-for-time-series-forecasting-9afdfaf2bd7c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693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5341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Практическая реализация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66" name="Google Shape;466;p86"/>
          <p:cNvGraphicFramePr/>
          <p:nvPr>
            <p:extLst>
              <p:ext uri="{D42A27DB-BD31-4B8C-83A1-F6EECF244321}">
                <p14:modId xmlns:p14="http://schemas.microsoft.com/office/powerpoint/2010/main" val="3069475730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Научимся строить индикаторы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Научимся строить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торговые сигналы по индикаторам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Построим простую модель продать/держать/купить на технических индикаторах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1688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5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57" name="Google Shape;45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5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5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/>
              <a:t>ML </a:t>
            </a:r>
            <a:r>
              <a:rPr lang="ru-RU" sz="3200" dirty="0"/>
              <a:t>для финансового анализа</a:t>
            </a:r>
            <a:br>
              <a:rPr lang="en-US" sz="3200" dirty="0"/>
            </a:br>
            <a:r>
              <a:rPr lang="ru-RU" sz="2400" dirty="0"/>
              <a:t>Применение нейронных сетей в анализе финансовых рынков.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BDA60-D1B3-5B41-A4D2-CDAE2DD6B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D0D012C5-1A3B-EC4C-B8A7-64C8AF21B4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5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Google Shape;389;p75">
            <a:extLst>
              <a:ext uri="{FF2B5EF4-FFF2-40B4-BE49-F238E27FC236}">
                <a16:creationId xmlns:a16="http://schemas.microsoft.com/office/drawing/2014/main" id="{EE71290E-F42D-6247-8F96-FFA1EE92C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8160538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такое технический анализ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какие основные индексов используются для анализа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 строить торговые сигналы на основании индексов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4065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Построили простую модель и оценили ее качество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096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4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/>
              <a:t>Знакомство с </a:t>
            </a:r>
            <a:br>
              <a:rPr lang="ru" sz="4000" dirty="0"/>
            </a:br>
            <a:r>
              <a:rPr lang="ru" sz="4000" dirty="0"/>
              <a:t>программой курса</a:t>
            </a:r>
            <a:endParaRPr sz="4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193103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1.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Введение в финансовые рынки и машинное обучение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2.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Технический анализ финансовых рынков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074342" y="2505600"/>
            <a:ext cx="3229663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4.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Моделирование и стратегии на финансовых рынках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3.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Подготовка данных и признаковая инженерия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5.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Глубокое обучение и практические аспекты</a:t>
            </a: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152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 flipV="1">
            <a:off x="3714006" y="2795249"/>
            <a:ext cx="1360337" cy="61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6.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Сложные модели торгового агента и перенос обучения в </a:t>
            </a:r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production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05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7. </a:t>
            </a:r>
            <a:r>
              <a:rPr lang="ru-RU" sz="105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Финальный проект и практическое применение</a:t>
            </a:r>
            <a:endParaRPr sz="1050" b="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3165384" y="8783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61508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67D6B569-9B1F-6D43-841D-442FF92691E3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79110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516914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87457" y="343670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787457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20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финансовые рынки и машинное обучение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финансовые рынки и основные понятия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Основы машинного обучения и его применение </a:t>
            </a:r>
            <a:r>
              <a:rPr lang="ru-RU" sz="1200">
                <a:solidFill>
                  <a:srgbClr val="1F1F1F"/>
                </a:solidFill>
                <a:latin typeface="+mn-lt"/>
                <a:sym typeface="Roboto"/>
              </a:rPr>
              <a:t>в финансах</a:t>
            </a:r>
            <a:endParaRPr lang="ru-RU"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Основы статистики и временных рядов в анализе финансов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Инструменты анализа финансовых данных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02577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44603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38994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Практическое введение в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Python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для финансового анализа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31</a:t>
            </a:r>
            <a:r>
              <a:rPr lang="en-US" sz="1200" dirty="0"/>
              <a:t>.07 -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07.08 -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12.08 -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14.08 -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19.08 -</a:t>
            </a:r>
          </a:p>
        </p:txBody>
      </p:sp>
      <p:pic>
        <p:nvPicPr>
          <p:cNvPr id="32" name="Google Shape;225;p40">
            <a:extLst>
              <a:ext uri="{FF2B5EF4-FFF2-40B4-BE49-F238E27FC236}">
                <a16:creationId xmlns:a16="http://schemas.microsoft.com/office/drawing/2014/main" id="{81ED1289-B687-F04C-ACCE-E6C6681EFFC3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612428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Технический анализ финансовых рынков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технический анализ: графики и индикаторы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Паттерны и стратегии технического анализа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Интеграция технического анализа с методами машинного обучения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Применение технического анализа к различным классам активов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26478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Оценка и сравнение эффективности технического анализа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ru-RU" sz="1200" dirty="0"/>
              <a:t>1</a:t>
            </a:r>
            <a:r>
              <a:rPr lang="en-US" sz="1200" dirty="0"/>
              <a:t>.08 -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26.08 -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28.08 -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02.09 -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04.09 -</a:t>
            </a: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459B96E0-370F-2F4D-9DE2-3AC8A96E4A9D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625735" y="120517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6086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Подготовка данных и признаковая инженерия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Сбор и очистка финансовых данных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Визуализация финансовых данных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Управление отсутствующими данными и аномалиями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Работа с большими объемами данных в финансах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90647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Преобразование данных и создание признаков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09.09 -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11.09 -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16.09 -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18.09 -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23.09 -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3188FC7-BF31-944E-B056-08D2A4A16B5A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8455" y="1223612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093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Моделирование и стратегии на финансовых рынках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Основы классификации и регрессии в финансовых приложениях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Моделирование временных рядов в прогнозировании цен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Стратегии торговли и оптимизация портфеля с использованием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ML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Работа с высокочастотными данными в финансах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552113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Применение регуляризации и оптимизации в финансовых моделях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02.10 -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07.10 -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09.10 -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14.10 -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16.10 -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3188FC7-BF31-944E-B056-08D2A4A16B5A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8455" y="1223612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798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Глубокое обучение и практические аспекты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глубокое обучение и нейронные сети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Применение нейронных сетей в анализе финансовых рынков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Этические и регуляторные аспекты применения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ML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 финансах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Создание и обучение глубоких моделей в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Python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95113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Продвинутые методы глубокого обучения для анализа финансов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21.10 -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23.10 -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28.10 -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30.10 -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11.11 -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BEE14A57-FDBB-024C-84B5-C5C5EFF33A19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5812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0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Сложные модели торгового агента и перенос обучения в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production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LLM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RL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Сборка финального ансамбля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Перенос модели в облачную среду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393783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Метрики модели и регулярное переобучение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13.11 -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18.11 -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20.11 -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25.11 -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27.11 -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3535B8B9-56A4-1949-8A22-30C06BC53B7D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7212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86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Финальный проект и практическое применение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Планирование и разработка проекта по анализу финансового рынка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Работа с реальными данными и создание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ML-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моделей для проекта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Оценка результатов и практическое внедрение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Презентация и защита проекта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1124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Заключение и обзор ключевых концепций курса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F7B92-1FC8-F044-8809-FBF8C1B8F030}"/>
              </a:ext>
            </a:extLst>
          </p:cNvPr>
          <p:cNvSpPr txBox="1"/>
          <p:nvPr/>
        </p:nvSpPr>
        <p:spPr>
          <a:xfrm>
            <a:off x="1082487" y="1951507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02.12 -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4182-F8BC-6A45-B76D-A6DDAA3D9E00}"/>
              </a:ext>
            </a:extLst>
          </p:cNvPr>
          <p:cNvSpPr txBox="1"/>
          <p:nvPr/>
        </p:nvSpPr>
        <p:spPr>
          <a:xfrm>
            <a:off x="1082487" y="245166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04.12 -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FEC08-4192-194E-9CDB-196400C6DFCC}"/>
              </a:ext>
            </a:extLst>
          </p:cNvPr>
          <p:cNvSpPr txBox="1"/>
          <p:nvPr/>
        </p:nvSpPr>
        <p:spPr>
          <a:xfrm>
            <a:off x="1082487" y="29662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09.12 -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A3473-8780-494C-8D9C-4086F1D06A63}"/>
              </a:ext>
            </a:extLst>
          </p:cNvPr>
          <p:cNvSpPr txBox="1"/>
          <p:nvPr/>
        </p:nvSpPr>
        <p:spPr>
          <a:xfrm>
            <a:off x="1082487" y="346982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30.01 -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47461-4FA5-1F4E-B2BC-75B5E5DD97B3}"/>
              </a:ext>
            </a:extLst>
          </p:cNvPr>
          <p:cNvSpPr txBox="1"/>
          <p:nvPr/>
        </p:nvSpPr>
        <p:spPr>
          <a:xfrm>
            <a:off x="1082487" y="39800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04.02 -</a:t>
            </a: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7CE6CEA7-ECB7-B942-AF7F-04849C42950A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551059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55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10814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73703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Нейросети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262015"/>
            <a:ext cx="3384900" cy="560088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Простая сетевая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модель на индикаторах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397088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6CF15-E72E-E64E-B624-46A6D7BEE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63"/>
          <a:stretch/>
        </p:blipFill>
        <p:spPr>
          <a:xfrm>
            <a:off x="4760850" y="1521159"/>
            <a:ext cx="4260300" cy="282852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A5F98-F024-0E46-989B-34E1B049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7"/>
            <a:ext cx="9143999" cy="513548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25222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4"/>
          <p:cNvSpPr/>
          <p:nvPr/>
        </p:nvSpPr>
        <p:spPr>
          <a:xfrm>
            <a:off x="1052550" y="1264075"/>
            <a:ext cx="3426900" cy="77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94"/>
          <p:cNvSpPr/>
          <p:nvPr/>
        </p:nvSpPr>
        <p:spPr>
          <a:xfrm>
            <a:off x="1052550" y="2237575"/>
            <a:ext cx="3426900" cy="99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94"/>
          <p:cNvSpPr/>
          <p:nvPr/>
        </p:nvSpPr>
        <p:spPr>
          <a:xfrm>
            <a:off x="1052550" y="3425275"/>
            <a:ext cx="3426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94"/>
          <p:cNvSpPr/>
          <p:nvPr/>
        </p:nvSpPr>
        <p:spPr>
          <a:xfrm>
            <a:off x="4673550" y="1264075"/>
            <a:ext cx="3417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94"/>
          <p:cNvSpPr/>
          <p:nvPr/>
        </p:nvSpPr>
        <p:spPr>
          <a:xfrm>
            <a:off x="4673550" y="2579575"/>
            <a:ext cx="3417900" cy="84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94"/>
          <p:cNvSpPr/>
          <p:nvPr/>
        </p:nvSpPr>
        <p:spPr>
          <a:xfrm>
            <a:off x="4673550" y="3607675"/>
            <a:ext cx="3417900" cy="9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4"/>
          <p:cNvSpPr txBox="1"/>
          <p:nvPr/>
        </p:nvSpPr>
        <p:spPr>
          <a:xfrm>
            <a:off x="1763275" y="13261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выстроено в формате вебинаров (онлайн). Онлайн-вебинары проводятся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или в выходные дни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4404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4"/>
          <p:cNvSpPr txBox="1"/>
          <p:nvPr/>
        </p:nvSpPr>
        <p:spPr>
          <a:xfrm>
            <a:off x="1763275" y="230552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материалы, предоставляемые преподавателями, сохраняются в личном кабинете и остаются доступны даже после окончания обучения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6" name="Google Shape;526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6322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4"/>
          <p:cNvSpPr txBox="1"/>
          <p:nvPr/>
        </p:nvSpPr>
        <p:spPr>
          <a:xfrm>
            <a:off x="1763275" y="3495075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 позволят Вам применить на практике полученные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 время вебинаров знания.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дает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4"/>
          <p:cNvSpPr txBox="1"/>
          <p:nvPr/>
        </p:nvSpPr>
        <p:spPr>
          <a:xfrm>
            <a:off x="5378475" y="132612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процессе обучения Вы можете задавать преподавателю вопросы по материалам лекций и домашних заданий, уточнять моменты, которые были непонятны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743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4"/>
          <p:cNvSpPr txBox="1"/>
          <p:nvPr/>
        </p:nvSpPr>
        <p:spPr>
          <a:xfrm>
            <a:off x="5378475" y="26478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2" name="Google Shape;532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760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4"/>
          <p:cNvSpPr txBox="1"/>
          <p:nvPr/>
        </p:nvSpPr>
        <p:spPr>
          <a:xfrm>
            <a:off x="5378475" y="366482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 в зависимости от актуальных запросов в сфере IТ-технологий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94"/>
          <p:cNvSpPr txBox="1"/>
          <p:nvPr/>
        </p:nvSpPr>
        <p:spPr>
          <a:xfrm>
            <a:off x="500550" y="336745"/>
            <a:ext cx="83076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 dirty="0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курсе</a:t>
            </a:r>
            <a:endParaRPr/>
          </a:p>
        </p:txBody>
      </p:sp>
      <p:pic>
        <p:nvPicPr>
          <p:cNvPr id="630" name="Google Shape;63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240" y="2418961"/>
            <a:ext cx="608438" cy="6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07"/>
          <p:cNvSpPr txBox="1"/>
          <p:nvPr/>
        </p:nvSpPr>
        <p:spPr>
          <a:xfrm>
            <a:off x="500550" y="950100"/>
            <a:ext cx="553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2400" b="1" i="1" dirty="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для финансового анализа</a:t>
            </a:r>
            <a:endParaRPr sz="2400" b="1" i="1" dirty="0">
              <a:solidFill>
                <a:srgbClr val="4581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107"/>
          <p:cNvSpPr txBox="1"/>
          <p:nvPr/>
        </p:nvSpPr>
        <p:spPr>
          <a:xfrm>
            <a:off x="1813965" y="2446096"/>
            <a:ext cx="41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старт обучения: </a:t>
            </a:r>
            <a:r>
              <a:rPr lang="ru-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31</a:t>
            </a:r>
            <a:r>
              <a:rPr lang="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ru-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.202</a:t>
            </a:r>
            <a:r>
              <a:rPr lang="en-US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8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i="1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125" y="0"/>
            <a:ext cx="1064725" cy="10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>
            <a:spLocks noGrp="1"/>
          </p:cNvSpPr>
          <p:nvPr>
            <p:ph type="title"/>
          </p:nvPr>
        </p:nvSpPr>
        <p:spPr>
          <a:xfrm>
            <a:off x="956225" y="777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 u="sng">
                <a:solidFill>
                  <a:schemeClr val="accent6"/>
                </a:solidFill>
              </a:rPr>
              <a:t>Важно! Пройти опрос могут только залогиненные пользователи платформы OTUS</a:t>
            </a:r>
            <a:r>
              <a:rPr lang="ru" sz="1800" i="1" u="sng">
                <a:solidFill>
                  <a:srgbClr val="E06666"/>
                </a:solidFill>
              </a:rPr>
              <a:t> 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643" name="Google Shape;6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75" y="2131625"/>
            <a:ext cx="2392300" cy="2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10200</TotalTime>
  <Words>1759</Words>
  <Application>Microsoft Macintosh PowerPoint</Application>
  <PresentationFormat>On-screen Show (16:9)</PresentationFormat>
  <Paragraphs>320</Paragraphs>
  <Slides>43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Apple Chancery</vt:lpstr>
      <vt:lpstr>Bradley Hand</vt:lpstr>
      <vt:lpstr>-webkit-standard</vt:lpstr>
      <vt:lpstr>AkayaTelivigala</vt:lpstr>
      <vt:lpstr>Roboto</vt:lpstr>
      <vt:lpstr>Arial</vt:lpstr>
      <vt:lpstr>Courier New</vt:lpstr>
      <vt:lpstr>Светлая тема</vt:lpstr>
      <vt:lpstr>Светлая тема</vt:lpstr>
      <vt:lpstr>ML для финансового анализа Применение нейронных сетей в анализе финансовых рынков.</vt:lpstr>
      <vt:lpstr>PowerPoint Presentation</vt:lpstr>
      <vt:lpstr>ML для финансового анализа Применение нейронных сетей в анализе финансовых рынков.</vt:lpstr>
      <vt:lpstr>Маршрут вебинара</vt:lpstr>
      <vt:lpstr>Расскажите о себе</vt:lpstr>
      <vt:lpstr>Правила вебинара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Технический анализ</vt:lpstr>
      <vt:lpstr>Технический анализ</vt:lpstr>
      <vt:lpstr>Технический анализ</vt:lpstr>
      <vt:lpstr>Технический анализ – принципы</vt:lpstr>
      <vt:lpstr>Индикаторы</vt:lpstr>
      <vt:lpstr>Индикаторы технического анализа</vt:lpstr>
      <vt:lpstr>Индикаторы технического анализа</vt:lpstr>
      <vt:lpstr>Нейронная сеть</vt:lpstr>
      <vt:lpstr>Фреймворки для построения сетей</vt:lpstr>
      <vt:lpstr>Полносвязные сети</vt:lpstr>
      <vt:lpstr>Сверточные сети</vt:lpstr>
      <vt:lpstr>Рекуррентные сети</vt:lpstr>
      <vt:lpstr>Generative adversarial networks</vt:lpstr>
      <vt:lpstr>Transformers networks</vt:lpstr>
      <vt:lpstr>TimeGPT (2023)</vt:lpstr>
      <vt:lpstr>Lag Llama (2024)</vt:lpstr>
      <vt:lpstr>Практика</vt:lpstr>
      <vt:lpstr>Практическая реализация </vt:lpstr>
      <vt:lpstr>Вопросы?</vt:lpstr>
      <vt:lpstr>Ключевые тезисы  </vt:lpstr>
      <vt:lpstr>Знакомство с  программой курса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PowerPoint Presentation</vt:lpstr>
      <vt:lpstr>PowerPoint Presentation</vt:lpstr>
      <vt:lpstr>О курсе</vt:lpstr>
      <vt:lpstr>Заполните, пожалуйста, опрос о занятии Важно! Пройти опрос могут только залогиненные пользователи платформы OTUS      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для преподавателя (маршрут демо-занятия)</dc:title>
  <cp:lastModifiedBy>Стурейко Игорь Олегович</cp:lastModifiedBy>
  <cp:revision>112</cp:revision>
  <dcterms:modified xsi:type="dcterms:W3CDTF">2024-07-17T15:42:27Z</dcterms:modified>
</cp:coreProperties>
</file>